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15" r:id="rId3"/>
    <p:sldId id="318" r:id="rId4"/>
    <p:sldId id="306" r:id="rId5"/>
    <p:sldId id="316" r:id="rId6"/>
    <p:sldId id="321" r:id="rId7"/>
    <p:sldId id="326" r:id="rId8"/>
    <p:sldId id="328" r:id="rId9"/>
    <p:sldId id="323" r:id="rId10"/>
    <p:sldId id="330" r:id="rId11"/>
    <p:sldId id="325" r:id="rId12"/>
    <p:sldId id="314" r:id="rId13"/>
    <p:sldId id="324" r:id="rId14"/>
    <p:sldId id="327" r:id="rId15"/>
    <p:sldId id="317" r:id="rId1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FC3"/>
    <a:srgbClr val="558ED5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591" autoAdjust="0"/>
  </p:normalViewPr>
  <p:slideViewPr>
    <p:cSldViewPr snapToGrid="0" snapToObjects="1">
      <p:cViewPr varScale="1">
        <p:scale>
          <a:sx n="60" d="100"/>
          <a:sy n="60" d="100"/>
        </p:scale>
        <p:origin x="-8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fld id="{3726BA98-09A7-D845-B362-7ACA0D031074}" type="datetimeFigureOut">
              <a:rPr lang="en-US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fld id="{F7EBBC22-62A2-DA42-A7E1-5CA8AEF0CF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52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8D14DF8-0C36-4546-A1A8-1C89C0A9DD5A}" type="datetime1">
              <a:rPr lang="en-US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FAF03E7-0DA5-084C-A73B-84F898909E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357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Across pacific and </a:t>
            </a:r>
            <a:r>
              <a:rPr lang="en-US" dirty="0" err="1" smtClean="0"/>
              <a:t>atlantic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DB82B-D7A6-9E4E-B507-54E680C6D9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3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ESnet_bckgr_art.png"/>
          <p:cNvPicPr>
            <a:picLocks noChangeAspect="1"/>
          </p:cNvPicPr>
          <p:nvPr userDrawn="1"/>
        </p:nvPicPr>
        <p:blipFill>
          <a:blip r:embed="rId2"/>
          <a:srcRect l="45970"/>
          <a:stretch>
            <a:fillRect/>
          </a:stretch>
        </p:blipFill>
        <p:spPr bwMode="auto">
          <a:xfrm>
            <a:off x="0" y="0"/>
            <a:ext cx="279876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ESnet_color_lg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33388"/>
            <a:ext cx="1700213" cy="203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LBL_logo_notext_2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527925" y="5611813"/>
            <a:ext cx="1158875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DOE_Office_Science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537200" y="5761038"/>
            <a:ext cx="175577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433887"/>
            <a:ext cx="6096000" cy="1470025"/>
          </a:xfrm>
        </p:spPr>
        <p:txBody>
          <a:bodyPr anchor="b">
            <a:noAutofit/>
          </a:bodyPr>
          <a:lstStyle>
            <a:lvl1pPr algn="l">
              <a:defRPr sz="3200" baseline="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2134035"/>
            <a:ext cx="6096000" cy="897481"/>
          </a:xfrm>
        </p:spPr>
        <p:txBody>
          <a:bodyPr anchor="b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2590800" y="3429000"/>
            <a:ext cx="4495800" cy="906462"/>
          </a:xfrm>
        </p:spPr>
        <p:txBody>
          <a:bodyPr anchor="b"/>
          <a:lstStyle>
            <a:lvl1pPr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C8A0-DA4E-7244-BD04-20617537F28D}" type="datetimeFigureOut">
              <a:rPr lang="en-US" smtClean="0"/>
              <a:t>3/13/12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7BB96-ECF3-F440-A890-B20DBAFDA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6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993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3963"/>
            <a:ext cx="2133600" cy="182562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6607557-4EF3-174B-A8B6-A7269912B0B9}" type="datetime1">
              <a:rPr lang="en-US" smtClean="0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675438"/>
            <a:ext cx="2133600" cy="182562"/>
          </a:xfrm>
        </p:spPr>
        <p:txBody>
          <a:bodyPr/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Snet_color_lg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33388"/>
            <a:ext cx="1700213" cy="203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7607300" y="0"/>
            <a:ext cx="1536700" cy="17145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037513" cy="1362075"/>
          </a:xfrm>
        </p:spPr>
        <p:txBody>
          <a:bodyPr anchor="t"/>
          <a:lstStyle>
            <a:lvl1pPr algn="l">
              <a:defRPr sz="32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0375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C896C7-3A44-9445-A805-171C565E34D2}" type="datetime1">
              <a:rPr lang="en-US" smtClean="0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60598-22BC-DE45-8110-72C7EB64E6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ESnet_color_sm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7325" y="274638"/>
            <a:ext cx="1000125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993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spcBef>
                <a:spcPts val="9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400"/>
              </a:spcBef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spcBef>
                <a:spcPts val="9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F29119-6244-6548-A10C-5D9805EBF657}" type="datetime1">
              <a:rPr lang="en-US" smtClean="0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46B7A-F0F1-B649-AD7D-33CEE8400C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ESnet_color_sm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7325" y="274638"/>
            <a:ext cx="1000125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501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spcBef>
                <a:spcPts val="9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400"/>
              </a:spcBef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spcBef>
                <a:spcPts val="9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400"/>
              </a:spcBef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AA1C904-4825-BB43-96E2-226B60D916B4}" type="datetime1">
              <a:rPr lang="en-US" smtClean="0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07036-CDBF-9045-BEBA-45AC230EB3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ESnet_color_sm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7325" y="274638"/>
            <a:ext cx="1000125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993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EAF4BF-0EF5-C24E-BFC5-44EC337C0D6E}" type="datetime1">
              <a:rPr lang="en-US" smtClean="0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CF6C2-875D-8741-96F2-AB275F5C2C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D98EE-6A19-0F44-8A82-665637F1FE5E}" type="datetime1">
              <a:rPr lang="en-US" smtClean="0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EC85A-2B99-6746-AB8E-75939B0FA4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ESnet_color_sm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07325" y="274638"/>
            <a:ext cx="1000125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038"/>
            <a:ext cx="3008313" cy="11604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714500"/>
            <a:ext cx="5111750" cy="4411663"/>
          </a:xfrm>
        </p:spPr>
        <p:txBody>
          <a:bodyPr/>
          <a:lstStyle>
            <a:lvl1pPr>
              <a:spcBef>
                <a:spcPts val="900"/>
              </a:spcBef>
              <a:defRPr sz="1800"/>
            </a:lvl1pPr>
            <a:lvl2pPr>
              <a:defRPr sz="1800"/>
            </a:lvl2pPr>
            <a:lvl3pPr>
              <a:spcBef>
                <a:spcPts val="400"/>
              </a:spcBef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14500"/>
            <a:ext cx="3008313" cy="44116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E7DF95-6BFE-2349-9739-60554159AC57}" type="datetime1">
              <a:rPr lang="en-US" smtClean="0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07138"/>
            <a:ext cx="3962400" cy="184150"/>
          </a:xfrm>
          <a:prstGeom prst="rect">
            <a:avLst/>
          </a:prstGeo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DDC6-6948-9542-AE23-4C88376D07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EA7A5-16DC-D741-B4FF-2326794CFB1A}" type="datetime1">
              <a:rPr lang="en-US" smtClean="0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07138"/>
            <a:ext cx="3962400" cy="184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B838D-2899-3348-AC07-177A26D9D9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ESnet_bckgr_art.png"/>
          <p:cNvPicPr>
            <a:picLocks noChangeAspect="1"/>
          </p:cNvPicPr>
          <p:nvPr userDrawn="1"/>
        </p:nvPicPr>
        <p:blipFill>
          <a:blip r:embed="rId12"/>
          <a:srcRect l="45847"/>
          <a:stretch>
            <a:fillRect/>
          </a:stretch>
        </p:blipFill>
        <p:spPr bwMode="auto">
          <a:xfrm>
            <a:off x="0" y="1588"/>
            <a:ext cx="2805113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099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	First level bullet</a:t>
            </a:r>
          </a:p>
          <a:p>
            <a:pPr lvl="2"/>
            <a:r>
              <a:rPr lang="en-US"/>
              <a:t>	Second level bullet</a:t>
            </a:r>
          </a:p>
          <a:p>
            <a:pPr lvl="3"/>
            <a:r>
              <a:rPr lang="en-US"/>
              <a:t>	Third level bullet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07138"/>
            <a:ext cx="2133600" cy="184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6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8C1B538-BED2-3344-B111-34CF55C5683B}" type="datetime1">
              <a:rPr lang="en-US" smtClean="0"/>
              <a:pPr>
                <a:defRPr/>
              </a:pPr>
              <a:t>3/13/12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07138"/>
            <a:ext cx="2133600" cy="184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6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BDF6EC-3462-684F-AA49-8C502ED87B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2" name="Picture 9" descr="ESnet_color_sm.pn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807325" y="274638"/>
            <a:ext cx="1000125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9"/>
          <p:cNvSpPr txBox="1">
            <a:spLocks/>
          </p:cNvSpPr>
          <p:nvPr userDrawn="1"/>
        </p:nvSpPr>
        <p:spPr bwMode="auto">
          <a:xfrm>
            <a:off x="0" y="6496050"/>
            <a:ext cx="4572000" cy="361950"/>
          </a:xfrm>
          <a:prstGeom prst="rect">
            <a:avLst/>
          </a:prstGeom>
          <a:solidFill>
            <a:srgbClr val="629FC3"/>
          </a:solidFill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normAutofit/>
          </a:bodyPr>
          <a:lstStyle>
            <a:lvl1pPr marL="574675" indent="-574675" algn="l">
              <a:buFontTx/>
              <a:buNone/>
              <a:defRPr sz="11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algn="ctr" eaLnBrk="0" hangingPunct="0">
              <a:spcBef>
                <a:spcPts val="1200"/>
              </a:spcBef>
              <a:defRPr/>
            </a:pPr>
            <a:r>
              <a:rPr lang="en-US" dirty="0" smtClean="0">
                <a:latin typeface="+mn-lt"/>
                <a:ea typeface="ＭＳ Ｐゴシック" pitchFamily="-108" charset="-128"/>
                <a:cs typeface="ＭＳ Ｐゴシック" pitchFamily="-108" charset="-128"/>
              </a:rPr>
              <a:t>Lawrence Berkeley National Laboratory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 bwMode="auto">
          <a:xfrm>
            <a:off x="4572001" y="6496050"/>
            <a:ext cx="4572000" cy="3619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normAutofit/>
          </a:bodyPr>
          <a:lstStyle>
            <a:lvl1pPr marL="574675" indent="-574675" algn="l">
              <a:buFontTx/>
              <a:buNone/>
              <a:defRPr sz="11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algn="ctr" eaLnBrk="0" hangingPunct="0">
              <a:spcBef>
                <a:spcPts val="1200"/>
              </a:spcBef>
              <a:defRPr/>
            </a:pPr>
            <a:r>
              <a:rPr lang="en-US" dirty="0" smtClean="0">
                <a:latin typeface="+mn-lt"/>
                <a:ea typeface="ＭＳ Ｐゴシック" pitchFamily="-108" charset="-128"/>
                <a:cs typeface="ＭＳ Ｐゴシック" pitchFamily="-108" charset="-128"/>
              </a:rPr>
              <a:t>U.S. Department of Energy  |  Office of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26" r:id="rId7"/>
    <p:sldLayoutId id="2147483734" r:id="rId8"/>
    <p:sldLayoutId id="2147483727" r:id="rId9"/>
    <p:sldLayoutId id="2147483735" r:id="rId10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defTabSz="457200" rtl="0" eaLnBrk="0" fontAlgn="base" hangingPunct="0">
        <a:spcBef>
          <a:spcPts val="12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457200" indent="-228600" algn="l" defTabSz="457200" rtl="0" eaLnBrk="0" fontAlgn="base" hangingPunct="0">
        <a:spcBef>
          <a:spcPts val="900"/>
        </a:spcBef>
        <a:spcAft>
          <a:spcPct val="0"/>
        </a:spcAft>
        <a:buSzPct val="10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685800" indent="-228600" algn="l" defTabSz="457200" rtl="0" eaLnBrk="0" fontAlgn="base" hangingPunct="0">
        <a:spcBef>
          <a:spcPct val="20000"/>
        </a:spcBef>
        <a:spcAft>
          <a:spcPct val="0"/>
        </a:spcAft>
        <a:buSzPct val="85000"/>
        <a:buFont typeface="Lucida Grande" charset="0"/>
        <a:buChar char="-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914400" indent="-228600" algn="l" defTabSz="457200" rtl="0" eaLnBrk="0" fontAlgn="base" hangingPunct="0">
        <a:spcBef>
          <a:spcPct val="20000"/>
        </a:spcBef>
        <a:spcAft>
          <a:spcPct val="0"/>
        </a:spcAft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f.org/documents/GFD.170.pdf" TargetMode="External"/><Relationship Id="rId4" Type="http://schemas.openxmlformats.org/officeDocument/2006/relationships/hyperlink" Target="http://www.es.net/services/virtual-circuits-osca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ntrolplane.ne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2590800" y="819910"/>
            <a:ext cx="6096000" cy="14700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IDCP and NSI:</a:t>
            </a:r>
            <a:b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</a:b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Lessons Learned, Deployments and Gap Analysis</a:t>
            </a: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590800" y="2809876"/>
            <a:ext cx="6096000" cy="43690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Chin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Guok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Inder Monga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590800" y="4102652"/>
            <a:ext cx="4495800" cy="1087783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  <a:cs typeface="+mn-cs"/>
              </a:rPr>
              <a:t>OGF 34</a:t>
            </a:r>
          </a:p>
          <a:p>
            <a:pPr marL="0" indent="0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  <a:cs typeface="+mn-cs"/>
              </a:rPr>
              <a:t>Oxford, UK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99300" cy="630927"/>
          </a:xfrm>
        </p:spPr>
        <p:txBody>
          <a:bodyPr/>
          <a:lstStyle/>
          <a:p>
            <a:r>
              <a:rPr lang="en-US" dirty="0" err="1" smtClean="0"/>
              <a:t>Learnings</a:t>
            </a:r>
            <a:r>
              <a:rPr lang="en-US" dirty="0" smtClean="0"/>
              <a:t>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331"/>
            <a:ext cx="8229600" cy="4525963"/>
          </a:xfrm>
        </p:spPr>
        <p:txBody>
          <a:bodyPr/>
          <a:lstStyle/>
          <a:p>
            <a:r>
              <a:rPr lang="en-US" dirty="0" smtClean="0"/>
              <a:t>Chain </a:t>
            </a:r>
            <a:r>
              <a:rPr lang="en-US" dirty="0"/>
              <a:t>mode </a:t>
            </a:r>
            <a:r>
              <a:rPr lang="en-US" dirty="0" smtClean="0"/>
              <a:t>makes it easier for negotiation across domains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Yay/Nay are simple constructs, but won’t scale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User wants to know what exactly failed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User does not always want to specify exact parameters</a:t>
            </a:r>
            <a:endParaRPr lang="en-US" dirty="0"/>
          </a:p>
          <a:p>
            <a:r>
              <a:rPr lang="en-US" dirty="0" smtClean="0"/>
              <a:t>Simple client </a:t>
            </a:r>
            <a:r>
              <a:rPr lang="en-US" dirty="0"/>
              <a:t>interface </a:t>
            </a:r>
            <a:r>
              <a:rPr lang="en-US" dirty="0" smtClean="0"/>
              <a:t>and library help integration with various middleware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Think of the web-page and AJAX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Client should not be state, topology or process heavy</a:t>
            </a:r>
            <a:endParaRPr lang="en-US" dirty="0"/>
          </a:p>
          <a:p>
            <a:r>
              <a:rPr lang="en-US" dirty="0"/>
              <a:t>Service interoperability </a:t>
            </a:r>
            <a:r>
              <a:rPr lang="en-US" dirty="0" smtClean="0"/>
              <a:t>across network is more complex than the protocol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Operational procedures and security policies differ in every network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Protocol specification is not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5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64230"/>
              </p:ext>
            </p:extLst>
          </p:nvPr>
        </p:nvGraphicFramePr>
        <p:xfrm>
          <a:off x="220418" y="824264"/>
          <a:ext cx="8679686" cy="5766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3369"/>
                <a:gridCol w="1302648"/>
                <a:gridCol w="3523669"/>
              </a:tblGrid>
              <a:tr h="7473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Production Considerations for Connection</a:t>
                      </a:r>
                      <a:r>
                        <a:rPr lang="en-US" sz="1400" baseline="0" dirty="0" smtClean="0"/>
                        <a:t> Services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NSI CS v1.1 Capability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Notes</a:t>
                      </a:r>
                      <a:endParaRPr lang="en-US" sz="1400" dirty="0"/>
                    </a:p>
                  </a:txBody>
                  <a:tcPr/>
                </a:tc>
              </a:tr>
              <a:tr h="93028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Reservation</a:t>
                      </a:r>
                      <a:r>
                        <a:rPr lang="en-US" sz="1400" baseline="0" dirty="0" smtClean="0"/>
                        <a:t> with specific bandwidth, start time, and duration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Implemented in NSI CS v1.1</a:t>
                      </a:r>
                      <a:endParaRPr lang="en-US" sz="1400" dirty="0"/>
                    </a:p>
                  </a:txBody>
                  <a:tcPr/>
                </a:tc>
              </a:tr>
              <a:tr h="7235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Asynchronous Communications between requester and provider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Implemented in NSI CS v1.1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7235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Common profiles</a:t>
                      </a:r>
                      <a:r>
                        <a:rPr lang="en-US" sz="1400" baseline="0" dirty="0" smtClean="0"/>
                        <a:t> for authentication and trust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Initial</a:t>
                      </a:r>
                      <a:r>
                        <a:rPr lang="en-US" sz="1400" baseline="0" dirty="0" smtClean="0"/>
                        <a:t> requirements have been established (e.g. trust between PA/RA), but implementation is under consideration</a:t>
                      </a:r>
                      <a:endParaRPr lang="en-US" sz="1400" dirty="0" smtClean="0"/>
                    </a:p>
                  </a:txBody>
                  <a:tcPr/>
                </a:tc>
              </a:tr>
              <a:tr h="585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Notification to third-party</a:t>
                      </a:r>
                      <a:r>
                        <a:rPr lang="en-US" sz="1400" baseline="0" dirty="0" smtClean="0"/>
                        <a:t> applications/services (e.g. circuit monitoring, resource coordination/reporting)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Under consideration for NSI CS v2.0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85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Topology publication</a:t>
                      </a:r>
                      <a:r>
                        <a:rPr lang="en-US" sz="1400" baseline="0" dirty="0" smtClean="0"/>
                        <a:t> and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 discussions for NSI CS v2.0</a:t>
                      </a:r>
                      <a:endParaRPr lang="en-US" sz="1400" dirty="0"/>
                    </a:p>
                  </a:txBody>
                  <a:tcPr/>
                </a:tc>
              </a:tr>
              <a:tr h="58557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Ability</a:t>
                      </a:r>
                      <a:r>
                        <a:rPr lang="en-US" sz="1400" baseline="0" dirty="0" smtClean="0"/>
                        <a:t> to specify path information for reservation used by end user or NOC to traffic engineer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Under consideration for NSI CS v2.0</a:t>
                      </a:r>
                      <a:endParaRPr lang="en-US" sz="1400" dirty="0"/>
                    </a:p>
                  </a:txBody>
                  <a:tcPr/>
                </a:tc>
              </a:tr>
              <a:tr h="58557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Lightweight client for applications/middleware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 discussions</a:t>
                      </a:r>
                      <a:r>
                        <a:rPr lang="en-US" sz="1400" baseline="0" dirty="0" smtClean="0"/>
                        <a:t> for NSI CS v2.0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721" y="0"/>
            <a:ext cx="7099300" cy="824264"/>
          </a:xfrm>
        </p:spPr>
        <p:txBody>
          <a:bodyPr/>
          <a:lstStyle/>
          <a:p>
            <a:r>
              <a:rPr lang="en-US" dirty="0" smtClean="0"/>
              <a:t>Top Considerations for NSI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0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99300" cy="769938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19" y="1524000"/>
            <a:ext cx="4586294" cy="4586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99300" cy="774492"/>
          </a:xfrm>
        </p:spPr>
        <p:txBody>
          <a:bodyPr/>
          <a:lstStyle/>
          <a:p>
            <a:r>
              <a:rPr lang="en-US" dirty="0" smtClean="0"/>
              <a:t>Moving from IDCP to 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856"/>
            <a:ext cx="8229600" cy="4708525"/>
          </a:xfrm>
        </p:spPr>
        <p:txBody>
          <a:bodyPr/>
          <a:lstStyle/>
          <a:p>
            <a:r>
              <a:rPr lang="en-US" sz="1800" dirty="0" smtClean="0"/>
              <a:t>The “INERTIA” danger</a:t>
            </a:r>
          </a:p>
          <a:p>
            <a:pPr marL="0" indent="0"/>
            <a:r>
              <a:rPr lang="en-US" sz="1800" dirty="0" smtClean="0"/>
              <a:t>GENI is deploying network stitching soon</a:t>
            </a:r>
          </a:p>
          <a:p>
            <a:pPr marL="400050" lvl="1" indent="-285750">
              <a:buFont typeface="Arial"/>
              <a:buChar char="•"/>
            </a:pPr>
            <a:r>
              <a:rPr lang="en-US" sz="1800" dirty="0" smtClean="0"/>
              <a:t>Cannot derail them for a year/NSI 2.0</a:t>
            </a:r>
          </a:p>
          <a:p>
            <a:pPr marL="0" indent="0"/>
            <a:r>
              <a:rPr lang="en-US" sz="1800" dirty="0" smtClean="0"/>
              <a:t>Flag day is not an option with so many</a:t>
            </a:r>
            <a:br>
              <a:rPr lang="en-US" sz="1800" dirty="0" smtClean="0"/>
            </a:br>
            <a:r>
              <a:rPr lang="en-US" sz="1800" dirty="0" smtClean="0"/>
              <a:t>deployments</a:t>
            </a:r>
          </a:p>
          <a:p>
            <a:pPr marL="400050" lvl="1" indent="-285750">
              <a:buFont typeface="Arial"/>
              <a:buChar char="•"/>
            </a:pPr>
            <a:r>
              <a:rPr lang="en-US" sz="1800" dirty="0" smtClean="0"/>
              <a:t>Will require two to live side by side?</a:t>
            </a:r>
          </a:p>
          <a:p>
            <a:r>
              <a:rPr lang="en-US" sz="1800" dirty="0" smtClean="0"/>
              <a:t>Other considerations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Let’s ensure </a:t>
            </a:r>
            <a:r>
              <a:rPr lang="en-US" sz="1800" dirty="0" err="1" smtClean="0"/>
              <a:t>perfSONAR</a:t>
            </a:r>
            <a:r>
              <a:rPr lang="en-US" sz="1800" dirty="0" smtClean="0"/>
              <a:t> does not break</a:t>
            </a:r>
            <a:br>
              <a:rPr lang="en-US" sz="1800" dirty="0" smtClean="0"/>
            </a:br>
            <a:r>
              <a:rPr lang="en-US" sz="1800" dirty="0" smtClean="0"/>
              <a:t>with the new topology model</a:t>
            </a:r>
            <a:endParaRPr lang="en-US" sz="1800" dirty="0"/>
          </a:p>
          <a:p>
            <a:pPr lvl="2">
              <a:buFont typeface="Arial"/>
              <a:buChar char="•"/>
            </a:pPr>
            <a:r>
              <a:rPr lang="en-US" sz="1800" dirty="0"/>
              <a:t>400 deployments worldwide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What is the impact if you break it?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Who is going to invest the resources</a:t>
            </a:r>
            <a:r>
              <a:rPr lang="en-US" sz="1800" dirty="0" smtClean="0"/>
              <a:t>?</a:t>
            </a:r>
          </a:p>
          <a:p>
            <a:pPr lvl="2">
              <a:buFont typeface="Arial"/>
              <a:buChar char="•"/>
            </a:pPr>
            <a:r>
              <a:rPr lang="en-US" sz="1800" dirty="0" smtClean="0"/>
              <a:t>Network engineers are using it now!</a:t>
            </a:r>
            <a:endParaRPr lang="en-US" sz="1800" dirty="0"/>
          </a:p>
          <a:p>
            <a:pPr marL="0" indent="0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 descr="iner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87" y="3343412"/>
            <a:ext cx="3786213" cy="3031987"/>
          </a:xfrm>
          <a:prstGeom prst="rect">
            <a:avLst/>
          </a:prstGeom>
        </p:spPr>
      </p:pic>
      <p:pic>
        <p:nvPicPr>
          <p:cNvPr id="7" name="Picture 6" descr="111008inert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87" y="106950"/>
            <a:ext cx="3829671" cy="29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6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IDCP is gaining deployment</a:t>
            </a:r>
          </a:p>
          <a:p>
            <a:endParaRPr lang="en-US" dirty="0"/>
          </a:p>
          <a:p>
            <a:r>
              <a:rPr lang="en-US" dirty="0" smtClean="0"/>
              <a:t>NSI has a great list of features, approach and flexibility, but base features still not at par with IDCP</a:t>
            </a:r>
          </a:p>
          <a:p>
            <a:endParaRPr lang="en-US" dirty="0"/>
          </a:p>
          <a:p>
            <a:r>
              <a:rPr lang="en-US" dirty="0" smtClean="0"/>
              <a:t>Need to simplify, focus and crank out NSI 2.0 for wider adoption</a:t>
            </a:r>
          </a:p>
          <a:p>
            <a:endParaRPr lang="en-US" dirty="0"/>
          </a:p>
          <a:p>
            <a:r>
              <a:rPr lang="en-US" dirty="0" smtClean="0"/>
              <a:t>Cross over will take time, cannot have a flag day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93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78" y="4947694"/>
            <a:ext cx="2578280" cy="56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99300" cy="730319"/>
          </a:xfrm>
        </p:spPr>
        <p:txBody>
          <a:bodyPr>
            <a:normAutofit/>
          </a:bodyPr>
          <a:lstStyle/>
          <a:p>
            <a:r>
              <a:rPr lang="en-US" dirty="0" smtClean="0"/>
              <a:t>IDCP (OSCARS view only)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62" y="5977857"/>
            <a:ext cx="1173212" cy="265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408" y="4123062"/>
            <a:ext cx="1658230" cy="670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695" y="2111412"/>
            <a:ext cx="1238353" cy="9236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728" y="2111412"/>
            <a:ext cx="918558" cy="9236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3393" y="3370041"/>
            <a:ext cx="1512635" cy="5224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605" y="4651107"/>
            <a:ext cx="1201443" cy="9236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850" y="2390661"/>
            <a:ext cx="1565164" cy="3545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540" y="4219097"/>
            <a:ext cx="1515465" cy="4320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8206" y="3203108"/>
            <a:ext cx="1041198" cy="8247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6671" y="5423580"/>
            <a:ext cx="923690" cy="923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089" y="5739832"/>
            <a:ext cx="1225848" cy="5038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8164" y="4664052"/>
            <a:ext cx="1985660" cy="5543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962" y="4186166"/>
            <a:ext cx="1134853" cy="5350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40994" y="5421518"/>
            <a:ext cx="923690" cy="9236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5527" y="4937186"/>
            <a:ext cx="973234" cy="9386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7448" y="5433685"/>
            <a:ext cx="894974" cy="923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0669" y="5421518"/>
            <a:ext cx="923690" cy="927814"/>
          </a:xfrm>
          <a:prstGeom prst="rect">
            <a:avLst/>
          </a:prstGeom>
        </p:spPr>
      </p:pic>
      <p:pic>
        <p:nvPicPr>
          <p:cNvPr id="29" name="Picture 9" descr="ESnet_color_sm.pn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070693" y="2106068"/>
            <a:ext cx="785323" cy="92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7363" y="3282165"/>
            <a:ext cx="1270000" cy="6096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34094" y="3161310"/>
            <a:ext cx="8834401" cy="1588"/>
          </a:xfrm>
          <a:prstGeom prst="line">
            <a:avLst/>
          </a:prstGeom>
          <a:ln w="1270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457201" y="1157334"/>
            <a:ext cx="7623022" cy="88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Currently deployed in 21 networks including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 wide-area backbones, regional networks, exchange points, local-area networks, and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testbeds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.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baseline="0" dirty="0" smtClean="0">
                <a:latin typeface="+mn-lt"/>
                <a:ea typeface="ＭＳ Ｐゴシック" pitchFamily="-108" charset="-128"/>
                <a:cs typeface="ＭＳ Ｐゴシック" pitchFamily="-108" charset="-128"/>
              </a:rPr>
              <a:t>Under consideration for an additional</a:t>
            </a:r>
            <a:r>
              <a:rPr lang="en-US" sz="2000" dirty="0" smtClean="0">
                <a:latin typeface="+mn-lt"/>
                <a:ea typeface="ＭＳ Ｐゴシック" pitchFamily="-108" charset="-128"/>
                <a:cs typeface="ＭＳ Ｐゴシック" pitchFamily="-108" charset="-128"/>
              </a:rPr>
              <a:t> 26 green field deployments in 2012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8" charset="-128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50325" y="2611156"/>
            <a:ext cx="1293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/>
              <a:t>Deployments using OSCARS v0.6 above dotted line</a:t>
            </a:r>
            <a:endParaRPr lang="en-US" sz="1000" i="1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59114" y="3370041"/>
            <a:ext cx="2578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2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IDCP protocol background</a:t>
            </a:r>
          </a:p>
          <a:p>
            <a:r>
              <a:rPr lang="en-US" dirty="0" smtClean="0"/>
              <a:t>Deployment</a:t>
            </a:r>
          </a:p>
          <a:p>
            <a:r>
              <a:rPr lang="en-US" dirty="0" smtClean="0"/>
              <a:t>Status</a:t>
            </a:r>
          </a:p>
          <a:p>
            <a:r>
              <a:rPr lang="en-US" dirty="0" smtClean="0"/>
              <a:t>What have we learnt?</a:t>
            </a:r>
          </a:p>
          <a:p>
            <a:r>
              <a:rPr lang="en-US" dirty="0" smtClean="0"/>
              <a:t>Moving from IDCP to NSI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4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on IDCP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553"/>
            <a:ext cx="8229600" cy="4525963"/>
          </a:xfrm>
        </p:spPr>
        <p:txBody>
          <a:bodyPr/>
          <a:lstStyle/>
          <a:p>
            <a:r>
              <a:rPr lang="en-US" sz="1800" dirty="0" smtClean="0"/>
              <a:t>IDCP: Inter-Domain Control Protocol</a:t>
            </a:r>
          </a:p>
          <a:p>
            <a:r>
              <a:rPr lang="en-US" sz="1800" dirty="0" smtClean="0"/>
              <a:t>Specified by a focused group</a:t>
            </a:r>
          </a:p>
          <a:p>
            <a:r>
              <a:rPr lang="en-US" sz="1800" dirty="0" smtClean="0"/>
              <a:t>Protocol specification </a:t>
            </a:r>
            <a:r>
              <a:rPr lang="en-US" sz="1800" dirty="0"/>
              <a:t>shared </a:t>
            </a:r>
            <a:r>
              <a:rPr lang="en-US" sz="1800" dirty="0" smtClean="0"/>
              <a:t>openly</a:t>
            </a:r>
          </a:p>
          <a:p>
            <a:pPr lvl="1">
              <a:buFont typeface="Arial"/>
              <a:buChar char="•"/>
            </a:pPr>
            <a:r>
              <a:rPr lang="en-US" sz="1800" dirty="0"/>
              <a:t>IDC Specification: </a:t>
            </a: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www.controlplane.net</a:t>
            </a:r>
            <a:endParaRPr lang="en-US" sz="1800" dirty="0" smtClean="0"/>
          </a:p>
          <a:p>
            <a:pPr lvl="1">
              <a:buFont typeface="Arial"/>
              <a:buChar char="•"/>
            </a:pPr>
            <a:r>
              <a:rPr lang="en-US" sz="1800" dirty="0"/>
              <a:t>OGF Document: 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err="1">
                <a:hlinkClick r:id="rId3"/>
              </a:rPr>
              <a:t>www.ggf.org</a:t>
            </a:r>
            <a:r>
              <a:rPr lang="en-US" sz="1800" dirty="0">
                <a:hlinkClick r:id="rId3"/>
              </a:rPr>
              <a:t>/documents/GFD.170.pdf</a:t>
            </a:r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b="1" dirty="0" smtClean="0"/>
              <a:t>point-to-point connection</a:t>
            </a:r>
            <a:r>
              <a:rPr lang="en-US" sz="1800" dirty="0" smtClean="0"/>
              <a:t> service 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Service layer (web-services)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Multi-domain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Reservation and Scheduling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Detailed features presented later in the presentation</a:t>
            </a:r>
          </a:p>
          <a:p>
            <a:pPr marL="0" indent="0"/>
            <a:r>
              <a:rPr lang="en-US" sz="1800" dirty="0" smtClean="0"/>
              <a:t>OSCARS implementation/documentation: 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://www.es.net/services/virtual-circuits-oscars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pPr>
              <a:buFont typeface="Arial"/>
              <a:buChar char="•"/>
            </a:pPr>
            <a:endParaRPr lang="en-US" sz="1800" dirty="0" smtClean="0"/>
          </a:p>
          <a:p>
            <a:pPr lvl="1">
              <a:buFont typeface="Arial"/>
              <a:buChar char="•"/>
            </a:pPr>
            <a:endParaRPr lang="en-US" sz="1800" dirty="0" smtClean="0"/>
          </a:p>
          <a:p>
            <a:pPr lvl="1">
              <a:buFont typeface="Arial"/>
              <a:buChar char="•"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01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1" y="-78137"/>
            <a:ext cx="70993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History of IDCP in relationship to OSCARS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69" y="1064863"/>
            <a:ext cx="8413208" cy="128655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Font typeface="Arial"/>
              <a:buChar char="•"/>
            </a:pPr>
            <a:r>
              <a:rPr lang="en-US" sz="1200" dirty="0" smtClean="0"/>
              <a:t>OSCARS v0.6 RC1 released (Dec 2011)</a:t>
            </a:r>
          </a:p>
          <a:p>
            <a:pPr>
              <a:spcBef>
                <a:spcPts val="0"/>
              </a:spcBef>
              <a:buFont typeface="Arial"/>
              <a:buChar char="•"/>
            </a:pPr>
            <a:r>
              <a:rPr lang="en-US" sz="1200" dirty="0" smtClean="0"/>
              <a:t>OSCARS v0.6 is field tested in </a:t>
            </a:r>
            <a:r>
              <a:rPr lang="en-US" sz="1200" dirty="0" err="1" smtClean="0"/>
              <a:t>SCinet</a:t>
            </a:r>
            <a:r>
              <a:rPr lang="en-US" sz="1200" dirty="0" smtClean="0"/>
              <a:t> (SC11), and </a:t>
            </a:r>
            <a:r>
              <a:rPr lang="en-US" sz="1200" dirty="0" err="1" smtClean="0"/>
              <a:t>ESnet</a:t>
            </a:r>
            <a:r>
              <a:rPr lang="en-US" sz="1200" dirty="0" smtClean="0"/>
              <a:t> ANI 100G prototype network (Nov 2011)</a:t>
            </a:r>
          </a:p>
          <a:p>
            <a:pPr>
              <a:spcBef>
                <a:spcPts val="0"/>
              </a:spcBef>
              <a:buFont typeface="Arial"/>
              <a:buChar char="•"/>
            </a:pPr>
            <a:r>
              <a:rPr lang="en-US" sz="1200" b="1" dirty="0" smtClean="0"/>
              <a:t>OSCARS </a:t>
            </a:r>
            <a:r>
              <a:rPr lang="en-US" sz="1200" b="1" dirty="0" err="1" smtClean="0"/>
              <a:t>interops</a:t>
            </a:r>
            <a:r>
              <a:rPr lang="en-US" sz="1200" b="1" dirty="0" smtClean="0"/>
              <a:t> with OGF NSI protocol v1 using an adapter at NSI </a:t>
            </a:r>
            <a:r>
              <a:rPr lang="en-US" sz="1200" b="1" dirty="0" err="1" smtClean="0"/>
              <a:t>Plugfest</a:t>
            </a:r>
            <a:r>
              <a:rPr lang="en-US" sz="1200" b="1" dirty="0" smtClean="0"/>
              <a:t> at GLIF Rio, participants include </a:t>
            </a:r>
            <a:r>
              <a:rPr lang="en-US" sz="1200" b="1" dirty="0" err="1" smtClean="0"/>
              <a:t>OpenDRAC</a:t>
            </a:r>
            <a:r>
              <a:rPr lang="en-US" sz="1200" b="1" dirty="0" smtClean="0"/>
              <a:t> (</a:t>
            </a:r>
            <a:r>
              <a:rPr lang="en-US" sz="1200" b="1" dirty="0" err="1" smtClean="0"/>
              <a:t>SURFnet</a:t>
            </a:r>
            <a:r>
              <a:rPr lang="en-US" sz="1200" b="1" dirty="0" smtClean="0"/>
              <a:t>), </a:t>
            </a:r>
            <a:r>
              <a:rPr lang="en-US" sz="1200" b="1" dirty="0" err="1" smtClean="0"/>
              <a:t>OpenNSA(NORDUnet</a:t>
            </a:r>
            <a:r>
              <a:rPr lang="en-US" sz="1200" b="1" dirty="0" smtClean="0"/>
              <a:t>), </a:t>
            </a:r>
            <a:r>
              <a:rPr lang="en-US" sz="1200" b="1" dirty="0" err="1" smtClean="0"/>
              <a:t>OSCARS(ESnet</a:t>
            </a:r>
            <a:r>
              <a:rPr lang="en-US" sz="1200" b="1" dirty="0" smtClean="0"/>
              <a:t>), G-</a:t>
            </a:r>
            <a:r>
              <a:rPr lang="en-US" sz="1200" b="1" dirty="0" err="1" smtClean="0"/>
              <a:t>lamdba</a:t>
            </a:r>
            <a:r>
              <a:rPr lang="en-US" sz="1200" b="1" dirty="0" smtClean="0"/>
              <a:t> (AIST), G-lambda (KDDI Labs), </a:t>
            </a:r>
            <a:r>
              <a:rPr lang="en-US" sz="1200" b="1" dirty="0" err="1" smtClean="0"/>
              <a:t>AutoBAHN</a:t>
            </a:r>
            <a:r>
              <a:rPr lang="en-US" sz="1200" b="1" dirty="0" smtClean="0"/>
              <a:t> (GÉANT project), and </a:t>
            </a:r>
            <a:r>
              <a:rPr lang="en-US" sz="1200" b="1" dirty="0" err="1" smtClean="0"/>
              <a:t>dynamicKL</a:t>
            </a:r>
            <a:r>
              <a:rPr lang="en-US" sz="1200" b="1" dirty="0" smtClean="0"/>
              <a:t> (KISTI)  (Sep 2011)</a:t>
            </a:r>
          </a:p>
          <a:p>
            <a:pPr>
              <a:spcBef>
                <a:spcPts val="0"/>
              </a:spcBef>
              <a:buFont typeface="Arial"/>
              <a:buChar char="•"/>
            </a:pPr>
            <a:r>
              <a:rPr lang="en-US" sz="1200" dirty="0" smtClean="0"/>
              <a:t>OSCARS v0.6 SDK released allowing researchers to build and test </a:t>
            </a:r>
            <a:r>
              <a:rPr lang="en-US" sz="1200" dirty="0" err="1" smtClean="0"/>
              <a:t>PCEs</a:t>
            </a:r>
            <a:r>
              <a:rPr lang="en-US" sz="1200" dirty="0" smtClean="0"/>
              <a:t> within a flexible path computation framework (Jan 2011)</a:t>
            </a:r>
          </a:p>
          <a:p>
            <a:pPr>
              <a:spcBef>
                <a:spcPts val="0"/>
              </a:spcBef>
              <a:buFont typeface="Arial"/>
              <a:buChar char="•"/>
            </a:pPr>
            <a:endParaRPr lang="en-US" sz="1200" dirty="0" smtClean="0"/>
          </a:p>
        </p:txBody>
      </p:sp>
      <p:sp>
        <p:nvSpPr>
          <p:cNvPr id="4" name="Right Arrow 3"/>
          <p:cNvSpPr/>
          <p:nvPr/>
        </p:nvSpPr>
        <p:spPr>
          <a:xfrm rot="16200000">
            <a:off x="-2436033" y="3364700"/>
            <a:ext cx="5488178" cy="4522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-2523518" y="3404208"/>
            <a:ext cx="566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2004   2005      2006         2007        2008        2009     2010           2011    </a:t>
            </a:r>
            <a:endParaRPr lang="en-US" sz="1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5668" y="6001840"/>
            <a:ext cx="8609830" cy="284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Funded as a DOE project (Aug 2004)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45668" y="5471809"/>
            <a:ext cx="8686800" cy="54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First production use of OSCARS circuit to reroute LHC Service Challenge traffic due to transatlantic fiber cut (Apr 2005)</a:t>
            </a:r>
          </a:p>
          <a:p>
            <a:pPr marL="342900" indent="-342900" eaLnBrk="0" hangingPunct="0">
              <a:spcBef>
                <a:spcPts val="0"/>
              </a:spcBef>
              <a:buFont typeface="Arial"/>
              <a:buChar char="•"/>
            </a:pPr>
            <a:r>
              <a:rPr lang="en-US" sz="1200" b="1" dirty="0" smtClean="0">
                <a:ea typeface="ＭＳ Ｐゴシック" pitchFamily="-108" charset="-128"/>
                <a:cs typeface="ＭＳ Ｐゴシック" pitchFamily="-108" charset="-128"/>
              </a:rPr>
              <a:t>Collaboration with Internet2 BRUW project (Feb 2005)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45668" y="4778207"/>
            <a:ext cx="8686800" cy="70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45720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First dynamic Layer-3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interdomain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 VC between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ESnet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 (OSCARS) and Internet2 (BRUW) (Apr 2006)</a:t>
            </a:r>
          </a:p>
          <a:p>
            <a:pPr marL="342900" lvl="0" indent="-342900" eaLnBrk="0" hangingPunct="0">
              <a:spcBef>
                <a:spcPts val="0"/>
              </a:spcBef>
              <a:buFont typeface="Arial"/>
              <a:buChar char="•"/>
            </a:pPr>
            <a:r>
              <a:rPr lang="en-US" sz="1200" b="1" dirty="0" smtClean="0">
                <a:ea typeface="ＭＳ Ｐゴシック" pitchFamily="-108" charset="-128"/>
                <a:cs typeface="ＭＳ Ｐゴシック" pitchFamily="-108" charset="-128"/>
              </a:rPr>
              <a:t>Formulation of DICE (DANTE, Internet2, CANARIE, </a:t>
            </a:r>
            <a:r>
              <a:rPr lang="en-US" sz="1200" b="1" dirty="0" err="1" smtClean="0">
                <a:ea typeface="ＭＳ Ｐゴシック" pitchFamily="-108" charset="-128"/>
                <a:cs typeface="ＭＳ Ｐゴシック" pitchFamily="-108" charset="-128"/>
              </a:rPr>
              <a:t>ESnet</a:t>
            </a:r>
            <a:r>
              <a:rPr lang="en-US" sz="1200" b="1" dirty="0" smtClean="0">
                <a:ea typeface="ＭＳ Ｐゴシック" pitchFamily="-108" charset="-128"/>
                <a:cs typeface="ＭＳ Ｐゴシック" pitchFamily="-108" charset="-128"/>
              </a:rPr>
              <a:t>) Control Plane WG (Mar 2006)</a:t>
            </a:r>
          </a:p>
          <a:p>
            <a:pPr marL="342900" lvl="0" indent="-342900" eaLnBrk="0" hangingPunct="0">
              <a:spcBef>
                <a:spcPts val="0"/>
              </a:spcBef>
              <a:buFont typeface="Arial"/>
              <a:buChar char="•"/>
            </a:pPr>
            <a:r>
              <a:rPr lang="en-US" sz="1200" b="1" dirty="0" smtClean="0">
                <a:ea typeface="ＭＳ Ｐゴシック" pitchFamily="-108" charset="-128"/>
                <a:cs typeface="ＭＳ Ｐゴシック" pitchFamily="-108" charset="-128"/>
              </a:rPr>
              <a:t>Collaboration with GÉANT AMPS project (Mar 2006)</a:t>
            </a:r>
          </a:p>
          <a:p>
            <a:pPr marL="342900" indent="-342900" eaLnBrk="0" hangingPunct="0">
              <a:spcBef>
                <a:spcPts val="0"/>
              </a:spcBef>
              <a:buFont typeface="Arial"/>
              <a:buChar char="•"/>
            </a:pPr>
            <a:endParaRPr lang="en-US" sz="12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marL="342900" marR="0" lvl="0" indent="-342900" algn="l" defTabSz="45720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45668" y="3991915"/>
            <a:ext cx="8686800" cy="806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Successful Layer-2 reservation between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ESnet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 (OSCARS) and GÉANT2 (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AutoBAHN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), and Nortel (DRAC) (Nov 2007)</a:t>
            </a:r>
          </a:p>
          <a:p>
            <a:pPr marL="342900" indent="-342900" eaLnBrk="0" hangingPunct="0">
              <a:spcBef>
                <a:spcPts val="0"/>
              </a:spcBef>
              <a:buFont typeface="Arial"/>
              <a:buChar char="•"/>
            </a:pPr>
            <a:r>
              <a:rPr lang="en-US" sz="1200" dirty="0" smtClean="0">
                <a:ea typeface="ＭＳ Ｐゴシック" pitchFamily="-108" charset="-128"/>
                <a:cs typeface="ＭＳ Ｐゴシック" pitchFamily="-108" charset="-128"/>
              </a:rPr>
              <a:t>First dynamic Layer-2 </a:t>
            </a:r>
            <a:r>
              <a:rPr lang="en-US" sz="1200" dirty="0" err="1" smtClean="0">
                <a:ea typeface="ＭＳ Ｐゴシック" pitchFamily="-108" charset="-128"/>
                <a:cs typeface="ＭＳ Ｐゴシック" pitchFamily="-108" charset="-128"/>
              </a:rPr>
              <a:t>interdomain</a:t>
            </a:r>
            <a:r>
              <a:rPr lang="en-US" sz="1200" dirty="0" smtClean="0">
                <a:ea typeface="ＭＳ Ｐゴシック" pitchFamily="-108" charset="-128"/>
                <a:cs typeface="ＭＳ Ｐゴシック" pitchFamily="-108" charset="-128"/>
              </a:rPr>
              <a:t> VC between </a:t>
            </a:r>
            <a:r>
              <a:rPr lang="en-US" sz="1200" dirty="0" err="1" smtClean="0">
                <a:ea typeface="ＭＳ Ｐゴシック" pitchFamily="-108" charset="-128"/>
                <a:cs typeface="ＭＳ Ｐゴシック" pitchFamily="-108" charset="-128"/>
              </a:rPr>
              <a:t>ESnet</a:t>
            </a:r>
            <a:r>
              <a:rPr lang="en-US" sz="1200" dirty="0" smtClean="0">
                <a:ea typeface="ＭＳ Ｐゴシック" pitchFamily="-108" charset="-128"/>
                <a:cs typeface="ＭＳ Ｐゴシック" pitchFamily="-108" charset="-128"/>
              </a:rPr>
              <a:t> (OSCARS) and Internet2 (HOPI) (Oct 2007)</a:t>
            </a:r>
          </a:p>
          <a:p>
            <a:pPr marL="342900" lvl="0" indent="-342900" eaLnBrk="0" hangingPunct="0">
              <a:spcBef>
                <a:spcPts val="0"/>
              </a:spcBef>
              <a:buFont typeface="Arial"/>
              <a:buChar char="•"/>
            </a:pPr>
            <a:r>
              <a:rPr lang="en-US" sz="1200" dirty="0" smtClean="0">
                <a:ea typeface="ＭＳ Ｐゴシック" pitchFamily="-108" charset="-128"/>
                <a:cs typeface="ＭＳ Ｐゴシック" pitchFamily="-108" charset="-128"/>
              </a:rPr>
              <a:t>First </a:t>
            </a:r>
            <a:r>
              <a:rPr lang="en-US" sz="1200" dirty="0" err="1" smtClean="0">
                <a:ea typeface="ＭＳ Ｐゴシック" pitchFamily="-108" charset="-128"/>
                <a:cs typeface="ＭＳ Ｐゴシック" pitchFamily="-108" charset="-128"/>
              </a:rPr>
              <a:t>ESnet</a:t>
            </a:r>
            <a:r>
              <a:rPr lang="en-US" sz="1200" dirty="0" smtClean="0">
                <a:ea typeface="ＭＳ Ｐゴシック" pitchFamily="-108" charset="-128"/>
                <a:cs typeface="ＭＳ Ｐゴシック" pitchFamily="-108" charset="-128"/>
              </a:rPr>
              <a:t> Layer-2 VC configured by OSCARS (Aug 2007)</a:t>
            </a:r>
          </a:p>
          <a:p>
            <a:pPr marL="342900" indent="-342900" eaLnBrk="0" hangingPunct="0">
              <a:spcBef>
                <a:spcPts val="0"/>
              </a:spcBef>
              <a:buFont typeface="Arial"/>
              <a:buChar char="•"/>
            </a:pPr>
            <a:r>
              <a:rPr lang="en-US" sz="1200" b="1" dirty="0" smtClean="0">
                <a:ea typeface="ＭＳ Ｐゴシック" pitchFamily="-108" charset="-128"/>
                <a:cs typeface="ＭＳ Ｐゴシック" pitchFamily="-108" charset="-128"/>
              </a:rPr>
              <a:t>Adoption of OGF NMWG topology schema in consensus with DICE Control Plane WG  (May 2007)</a:t>
            </a:r>
          </a:p>
          <a:p>
            <a:pPr marL="342900" lvl="0" indent="-342900" eaLnBrk="0" hangingPunct="0">
              <a:spcBef>
                <a:spcPts val="0"/>
              </a:spcBef>
            </a:pPr>
            <a:endParaRPr lang="en-US" sz="12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marL="342900" indent="-342900" eaLnBrk="0" hangingPunct="0">
              <a:spcBef>
                <a:spcPts val="0"/>
              </a:spcBef>
              <a:buFont typeface="Arial"/>
              <a:buChar char="•"/>
            </a:pPr>
            <a:endParaRPr lang="en-US" sz="12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45668" y="3351429"/>
            <a:ext cx="8413209" cy="641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Successful control plane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interop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 between OSCARS and </a:t>
            </a:r>
            <a:r>
              <a:rPr lang="en-US" sz="1200" b="1" noProof="0" dirty="0" err="1" smtClean="0">
                <a:latin typeface="+mn-lt"/>
                <a:ea typeface="ＭＳ Ｐゴシック" pitchFamily="-108" charset="-128"/>
                <a:cs typeface="ＭＳ Ｐゴシック" pitchFamily="-108" charset="-128"/>
              </a:rPr>
              <a:t>g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-</a:t>
            </a:r>
            <a:r>
              <a:rPr lang="en-US" sz="1200" b="1" noProof="0" dirty="0" smtClean="0">
                <a:latin typeface="+mn-lt"/>
                <a:ea typeface="ＭＳ Ｐゴシック" pitchFamily="-108" charset="-128"/>
                <a:cs typeface="ＭＳ Ｐゴシック" pitchFamily="-108" charset="-128"/>
              </a:rPr>
              <a:t>L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ambda using GLIF GNI-API GUSI (GLIF Unified Service Interface) (Dec 2008)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="1" dirty="0" smtClean="0">
                <a:latin typeface="+mn-lt"/>
                <a:ea typeface="ＭＳ Ｐゴシック" pitchFamily="-108" charset="-128"/>
                <a:cs typeface="ＭＳ Ｐゴシック" pitchFamily="-108" charset="-128"/>
              </a:rPr>
              <a:t>DICE Inter-Domain Controller (IDC) Protocol v1.0 specification completed (May 2008)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NSI WG started in OGF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45668" y="2586886"/>
            <a:ext cx="8262331" cy="77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First use of OSCARS by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SCinet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 (SC09) to manage bandwidth challenges (Nov 2009)</a:t>
            </a:r>
          </a:p>
          <a:p>
            <a:pPr marL="342900" lvl="0" indent="-342900" eaLnBrk="0" hangingPunct="0">
              <a:spcBef>
                <a:spcPts val="0"/>
              </a:spcBef>
              <a:buFont typeface="Arial"/>
              <a:buChar char="•"/>
            </a:pPr>
            <a:r>
              <a:rPr lang="en-US" sz="1200" dirty="0" smtClean="0">
                <a:ea typeface="ＭＳ Ｐゴシック" pitchFamily="-108" charset="-128"/>
                <a:cs typeface="ＭＳ Ｐゴシック" pitchFamily="-108" charset="-128"/>
              </a:rPr>
              <a:t>Successful control and data plane </a:t>
            </a:r>
            <a:r>
              <a:rPr lang="en-US" sz="1200" dirty="0" err="1" smtClean="0">
                <a:ea typeface="ＭＳ Ｐゴシック" pitchFamily="-108" charset="-128"/>
                <a:cs typeface="ＭＳ Ｐゴシック" pitchFamily="-108" charset="-128"/>
              </a:rPr>
              <a:t>interop</a:t>
            </a:r>
            <a:r>
              <a:rPr lang="en-US" sz="1200" dirty="0" smtClean="0">
                <a:ea typeface="ＭＳ Ｐゴシック" pitchFamily="-108" charset="-128"/>
                <a:cs typeface="ＭＳ Ｐゴシック" pitchFamily="-108" charset="-128"/>
              </a:rPr>
              <a:t> between OSCARS, </a:t>
            </a:r>
            <a:r>
              <a:rPr lang="en-US" sz="1200" dirty="0" err="1" smtClean="0">
                <a:ea typeface="ＭＳ Ｐゴシック" pitchFamily="-108" charset="-128"/>
                <a:cs typeface="ＭＳ Ｐゴシック" pitchFamily="-108" charset="-128"/>
              </a:rPr>
              <a:t>g</a:t>
            </a:r>
            <a:r>
              <a:rPr lang="en-US" sz="1200" dirty="0" smtClean="0">
                <a:ea typeface="ＭＳ Ｐゴシック" pitchFamily="-108" charset="-128"/>
                <a:cs typeface="ＭＳ Ｐゴシック" pitchFamily="-108" charset="-128"/>
              </a:rPr>
              <a:t>-Lambda and Harmony using GLIF GNI-API </a:t>
            </a:r>
            <a:r>
              <a:rPr lang="en-US" sz="1200" dirty="0" err="1" smtClean="0">
                <a:ea typeface="ＭＳ Ｐゴシック" pitchFamily="-108" charset="-128"/>
                <a:cs typeface="ＭＳ Ｐゴシック" pitchFamily="-108" charset="-128"/>
              </a:rPr>
              <a:t>Fenius</a:t>
            </a:r>
            <a:r>
              <a:rPr lang="en-US" sz="1200" dirty="0" smtClean="0">
                <a:ea typeface="ＭＳ Ｐゴシック" pitchFamily="-108" charset="-128"/>
                <a:cs typeface="ＭＳ Ｐゴシック" pitchFamily="-108" charset="-128"/>
              </a:rPr>
              <a:t> (Nov 2009)</a:t>
            </a:r>
          </a:p>
          <a:p>
            <a:pPr marL="342900" lvl="0" indent="-342900" eaLnBrk="0" hangingPunct="0">
              <a:spcBef>
                <a:spcPts val="0"/>
              </a:spcBef>
              <a:buFont typeface="Arial"/>
              <a:buChar char="•"/>
            </a:pPr>
            <a:r>
              <a:rPr lang="en-US" sz="1200" b="1" dirty="0" smtClean="0">
                <a:ea typeface="ＭＳ Ｐゴシック" pitchFamily="-108" charset="-128"/>
                <a:cs typeface="ＭＳ Ｐゴシック" pitchFamily="-108" charset="-128"/>
              </a:rPr>
              <a:t>Draft architecture design for OSCARS v0.6 (Jan 2009)</a:t>
            </a:r>
          </a:p>
          <a:p>
            <a:pPr marL="342900" indent="-342900" eaLnBrk="0" hangingPunct="0">
              <a:spcBef>
                <a:spcPts val="0"/>
              </a:spcBef>
              <a:buFont typeface="Arial"/>
              <a:buChar char="•"/>
            </a:pPr>
            <a:endParaRPr lang="en-US" sz="1200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45668" y="2340715"/>
            <a:ext cx="8686800" cy="25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-108" charset="-128"/>
                <a:cs typeface="ＭＳ Ｐゴシック" pitchFamily="-108" charset="-128"/>
              </a:rPr>
              <a:t>DICE IDCP v1.1 released to support brokered notification (Feb 2010)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10800000">
            <a:off x="444084" y="5899112"/>
            <a:ext cx="90888" cy="78424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34966" y="5977536"/>
            <a:ext cx="8173027" cy="1588"/>
          </a:xfrm>
          <a:prstGeom prst="line">
            <a:avLst/>
          </a:prstGeom>
          <a:ln w="127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444080" y="5387649"/>
            <a:ext cx="90892" cy="73387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4968" y="5461035"/>
            <a:ext cx="8173027" cy="1588"/>
          </a:xfrm>
          <a:prstGeom prst="line">
            <a:avLst/>
          </a:prstGeom>
          <a:ln w="127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>
            <a:off x="168672" y="5899112"/>
            <a:ext cx="275411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68672" y="4765508"/>
            <a:ext cx="8539327" cy="1588"/>
          </a:xfrm>
          <a:prstGeom prst="line">
            <a:avLst/>
          </a:prstGeom>
          <a:ln w="127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68672" y="3996148"/>
            <a:ext cx="8539327" cy="1588"/>
          </a:xfrm>
          <a:prstGeom prst="line">
            <a:avLst/>
          </a:prstGeom>
          <a:ln w="127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68669" y="3351429"/>
            <a:ext cx="8539330" cy="11497"/>
          </a:xfrm>
          <a:prstGeom prst="line">
            <a:avLst/>
          </a:prstGeom>
          <a:ln w="127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377" y="2593764"/>
            <a:ext cx="8173027" cy="1588"/>
          </a:xfrm>
          <a:prstGeom prst="line">
            <a:avLst/>
          </a:prstGeom>
          <a:ln w="127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377" y="2339127"/>
            <a:ext cx="8173027" cy="1588"/>
          </a:xfrm>
          <a:prstGeom prst="line">
            <a:avLst/>
          </a:prstGeom>
          <a:ln w="127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0800000">
            <a:off x="168669" y="5387646"/>
            <a:ext cx="275411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0800000">
            <a:off x="168669" y="2692397"/>
            <a:ext cx="275411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>
            <a:off x="168669" y="2205567"/>
            <a:ext cx="275411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6200000" flipV="1">
            <a:off x="423541" y="2227695"/>
            <a:ext cx="131972" cy="90894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439417" y="2598427"/>
            <a:ext cx="100220" cy="90894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interoperable implementations for IDCP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OSCARS open-source software</a:t>
            </a:r>
          </a:p>
          <a:p>
            <a:pPr lvl="1"/>
            <a:r>
              <a:rPr lang="en-US" dirty="0"/>
              <a:t>Internet2 DCN service software (OSCARS + DRAGON)</a:t>
            </a:r>
          </a:p>
          <a:p>
            <a:pPr lvl="1"/>
            <a:r>
              <a:rPr lang="en-US" dirty="0"/>
              <a:t>Internet2 ION service software (OSCARS</a:t>
            </a:r>
            <a:r>
              <a:rPr lang="en-US" dirty="0" smtClean="0"/>
              <a:t>)</a:t>
            </a:r>
          </a:p>
          <a:p>
            <a:r>
              <a:rPr lang="en-US" dirty="0"/>
              <a:t>Internet2’s OS3E + NDDI software (</a:t>
            </a:r>
            <a:r>
              <a:rPr lang="en-US" dirty="0" err="1"/>
              <a:t>OpenFlow</a:t>
            </a:r>
            <a:r>
              <a:rPr lang="en-US" dirty="0"/>
              <a:t> + IDCP)</a:t>
            </a:r>
          </a:p>
          <a:p>
            <a:r>
              <a:rPr lang="en-US" dirty="0" err="1" smtClean="0"/>
              <a:t>AutoBAHN</a:t>
            </a:r>
            <a:r>
              <a:rPr lang="en-US" dirty="0" smtClean="0"/>
              <a:t> (GEANT, other NRENS)</a:t>
            </a:r>
            <a:endParaRPr lang="en-US" dirty="0"/>
          </a:p>
          <a:p>
            <a:r>
              <a:rPr lang="en-US" dirty="0" smtClean="0"/>
              <a:t>GENI Stitching Framework (GENI Aggregate Manager + IDCP)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1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GLIF_5-11_World_4k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7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2" r="4542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IDCP Global Deployment</a:t>
            </a:r>
            <a:br>
              <a:rPr lang="en-US" dirty="0" smtClean="0"/>
            </a:br>
            <a:r>
              <a:rPr lang="en-US" sz="2000" i="1" dirty="0" smtClean="0"/>
              <a:t>WAN, Regional, Campus, </a:t>
            </a:r>
            <a:r>
              <a:rPr lang="en-US" sz="2000" i="1" dirty="0" err="1" smtClean="0"/>
              <a:t>Testbeds</a:t>
            </a:r>
            <a:r>
              <a:rPr lang="en-US" sz="2000" i="1" dirty="0" smtClean="0"/>
              <a:t>, Researchers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891153" y="5080001"/>
            <a:ext cx="73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IDCP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77900" y="2929467"/>
            <a:ext cx="2493006" cy="2163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470905" y="3073400"/>
            <a:ext cx="753962" cy="201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470905" y="2606261"/>
            <a:ext cx="3552747" cy="2486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470905" y="4072467"/>
            <a:ext cx="2354162" cy="1020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299634" y="2976033"/>
            <a:ext cx="2171271" cy="2116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02667" y="3271645"/>
            <a:ext cx="3338474" cy="1169551"/>
          </a:xfrm>
          <a:prstGeom prst="rect">
            <a:avLst/>
          </a:prstGeom>
          <a:solidFill>
            <a:schemeClr val="accent2">
              <a:alpha val="3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US: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13 Deployed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26 in progress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50 universities by end of 2012/13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200 locations with GENI by end of 2014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4934" y="4694192"/>
            <a:ext cx="560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RNP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0837" y="319044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GEANT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787" y="3369501"/>
            <a:ext cx="823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KOREN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53911" y="2976033"/>
            <a:ext cx="64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JGN2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5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IDCP Features in a nutshell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16932"/>
              </p:ext>
            </p:extLst>
          </p:nvPr>
        </p:nvGraphicFramePr>
        <p:xfrm>
          <a:off x="302589" y="1308781"/>
          <a:ext cx="8300280" cy="4609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0140"/>
                <a:gridCol w="4150140"/>
              </a:tblGrid>
              <a:tr h="4029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IDCP Features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Comments</a:t>
                      </a:r>
                      <a:endParaRPr lang="en-US" sz="1600" dirty="0"/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Primary</a:t>
                      </a:r>
                      <a:r>
                        <a:rPr lang="en-US" sz="1600" baseline="0" dirty="0" smtClean="0"/>
                        <a:t> mode of operation is 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Tree mode possible but not implemented operationally.</a:t>
                      </a:r>
                      <a:r>
                        <a:rPr lang="en-US" sz="1600" baseline="0" dirty="0" smtClean="0"/>
                        <a:t> Chain is a reduced form of a tree</a:t>
                      </a:r>
                      <a:endParaRPr lang="en-US" sz="1600" dirty="0" smtClean="0"/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Signal</a:t>
                      </a:r>
                      <a:r>
                        <a:rPr lang="en-US" sz="1600" baseline="0" dirty="0" smtClean="0"/>
                        <a:t>ing starts at the IDCP edge domain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Third party signaling from arbitrary disconnected domain is not supported. Is that a prime requirement or nice to have? </a:t>
                      </a:r>
                      <a:endParaRPr lang="en-US" sz="1600" dirty="0"/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 handling along the chain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 messages are</a:t>
                      </a:r>
                      <a:r>
                        <a:rPr lang="en-US" sz="1600" baseline="0" dirty="0" smtClean="0"/>
                        <a:t> propagated up and down the chain. Easy to roll-back</a:t>
                      </a:r>
                      <a:endParaRPr lang="en-US" sz="1600" dirty="0"/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Path information carried in the message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Other than path benefits, easy to implement circuit monitoring, reporting,</a:t>
                      </a:r>
                      <a:r>
                        <a:rPr lang="en-US" sz="1600" baseline="0" dirty="0" smtClean="0"/>
                        <a:t> visualization etc. </a:t>
                      </a:r>
                      <a:endParaRPr lang="en-US" sz="1600" dirty="0"/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Technology parameters range supported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Allows for quicker negotiation, and less</a:t>
                      </a:r>
                      <a:r>
                        <a:rPr lang="en-US" sz="1600" baseline="0" dirty="0" smtClean="0"/>
                        <a:t> complex topology updates</a:t>
                      </a:r>
                      <a:endParaRPr lang="en-US" sz="1600" dirty="0"/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Management functions incorporated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ListReservations</a:t>
                      </a:r>
                      <a:r>
                        <a:rPr lang="en-US" sz="1600" dirty="0" smtClean="0"/>
                        <a:t> and </a:t>
                      </a:r>
                      <a:r>
                        <a:rPr lang="en-US" sz="1600" dirty="0" err="1" smtClean="0"/>
                        <a:t>queryReservations</a:t>
                      </a:r>
                      <a:r>
                        <a:rPr lang="en-US" sz="1600" dirty="0" smtClean="0"/>
                        <a:t> (security built</a:t>
                      </a:r>
                      <a:r>
                        <a:rPr lang="en-US" sz="1600" baseline="0" dirty="0" smtClean="0"/>
                        <a:t> in, policies out of scope)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0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IDCP features in a nutshell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407472"/>
              </p:ext>
            </p:extLst>
          </p:nvPr>
        </p:nvGraphicFramePr>
        <p:xfrm>
          <a:off x="457200" y="1600197"/>
          <a:ext cx="8337828" cy="4570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914"/>
                <a:gridCol w="4168914"/>
              </a:tblGrid>
              <a:tr h="56637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IDCP Features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Comments</a:t>
                      </a:r>
                      <a:endParaRPr lang="en-US" sz="1600" dirty="0"/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Notification mechanism specified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For errors or for third party management systems or for service composition</a:t>
                      </a:r>
                      <a:endParaRPr lang="en-US" sz="1600" dirty="0"/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Topology</a:t>
                      </a:r>
                      <a:r>
                        <a:rPr lang="en-US" sz="1600" baseline="0" dirty="0" smtClean="0"/>
                        <a:t> Query supported (multi-domain)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 NMWG format.</a:t>
                      </a:r>
                      <a:endParaRPr lang="en-US" sz="1600" dirty="0"/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r>
                        <a:rPr lang="en-US" sz="1600" i="1" dirty="0" smtClean="0">
                          <a:solidFill>
                            <a:schemeClr val="tx1"/>
                          </a:solidFill>
                        </a:rPr>
                        <a:t>Optional constraints</a:t>
                      </a:r>
                      <a:endParaRPr 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>
                          <a:solidFill>
                            <a:schemeClr val="tx1"/>
                          </a:solidFill>
                        </a:rPr>
                        <a:t>Environment</a:t>
                      </a:r>
                      <a:r>
                        <a:rPr lang="en-US" sz="1600" i="1" baseline="0" dirty="0" smtClean="0">
                          <a:solidFill>
                            <a:schemeClr val="tx1"/>
                          </a:solidFill>
                        </a:rPr>
                        <a:t> to test out new features. Has led to rich relationships with researchers and projects. The following extensions to IDCP have been done but not standardized</a:t>
                      </a:r>
                      <a:br>
                        <a:rPr lang="en-US" sz="1600" i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i="1" baseline="0" dirty="0" smtClean="0">
                          <a:solidFill>
                            <a:schemeClr val="tx1"/>
                          </a:solidFill>
                        </a:rPr>
                        <a:t>* multi-layer path-finding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600" i="1" baseline="0" dirty="0" smtClean="0">
                          <a:solidFill>
                            <a:schemeClr val="tx1"/>
                          </a:solidFill>
                        </a:rPr>
                        <a:t>Topology in, Topology out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600" i="1" baseline="0" dirty="0" err="1" smtClean="0">
                          <a:solidFill>
                            <a:schemeClr val="tx1"/>
                          </a:solidFill>
                        </a:rPr>
                        <a:t>Anycast</a:t>
                      </a:r>
                      <a:endParaRPr lang="en-US" sz="1600" i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sz="1600" i="1" baseline="0" dirty="0" smtClean="0">
                          <a:solidFill>
                            <a:schemeClr val="tx1"/>
                          </a:solidFill>
                        </a:rPr>
                        <a:t>Protection/survivability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endParaRPr lang="en-US" sz="1600" i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6968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11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99300" cy="630927"/>
          </a:xfrm>
        </p:spPr>
        <p:txBody>
          <a:bodyPr/>
          <a:lstStyle/>
          <a:p>
            <a:r>
              <a:rPr lang="en-US" dirty="0" err="1" smtClean="0"/>
              <a:t>Learnings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331"/>
            <a:ext cx="8229600" cy="4525963"/>
          </a:xfrm>
        </p:spPr>
        <p:txBody>
          <a:bodyPr/>
          <a:lstStyle/>
          <a:p>
            <a:r>
              <a:rPr lang="en-US" dirty="0" smtClean="0"/>
              <a:t>Multi-domain failure debugging is not trivial</a:t>
            </a:r>
          </a:p>
          <a:p>
            <a:pPr lvl="1"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impler model the better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Error notifications need to be as explicit as possible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Management functions in the protocol (subject to AA)</a:t>
            </a:r>
          </a:p>
          <a:p>
            <a:r>
              <a:rPr lang="en-US" dirty="0" smtClean="0"/>
              <a:t>Topology service essential, does not have to be complex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Leverage the </a:t>
            </a:r>
            <a:r>
              <a:rPr lang="en-US" dirty="0" err="1" smtClean="0"/>
              <a:t>perfSONAR</a:t>
            </a:r>
            <a:r>
              <a:rPr lang="en-US" dirty="0" smtClean="0"/>
              <a:t> service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Do not duplicate repositories that people are already keeping</a:t>
            </a:r>
          </a:p>
          <a:p>
            <a:r>
              <a:rPr lang="en-US" dirty="0" smtClean="0"/>
              <a:t>Vision is a composition of network services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Security is important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So is access to schedules, circuit identification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Proliferation of dynamic state is tough to manage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2DE2B-1862-AC46-8E34-76F2DE4B4D3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23730"/>
      </p:ext>
    </p:extLst>
  </p:cSld>
  <p:clrMapOvr>
    <a:masterClrMapping/>
  </p:clrMapOvr>
</p:sld>
</file>

<file path=ppt/theme/theme1.xml><?xml version="1.0" encoding="utf-8"?>
<a:theme xmlns:a="http://schemas.openxmlformats.org/drawingml/2006/main" name="19362_ESnet_PPT_Template">
  <a:themeElements>
    <a:clrScheme name="ESnet Theme Colors 1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619FC4"/>
      </a:accent1>
      <a:accent2>
        <a:srgbClr val="006394"/>
      </a:accent2>
      <a:accent3>
        <a:srgbClr val="99CCCC"/>
      </a:accent3>
      <a:accent4>
        <a:srgbClr val="006666"/>
      </a:accent4>
      <a:accent5>
        <a:srgbClr val="669999"/>
      </a:accent5>
      <a:accent6>
        <a:srgbClr val="00999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19362_ESnet_PPT_Template.pot</Template>
  <TotalTime>20610</TotalTime>
  <Words>1268</Words>
  <Application>Microsoft Macintosh PowerPoint</Application>
  <PresentationFormat>On-screen Show (4:3)</PresentationFormat>
  <Paragraphs>173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19362_ESnet_PPT_Template</vt:lpstr>
      <vt:lpstr>IDCP and NSI: Lessons Learned, Deployments and Gap Analysis</vt:lpstr>
      <vt:lpstr>Outline</vt:lpstr>
      <vt:lpstr>Background on IDCP</vt:lpstr>
      <vt:lpstr>History of IDCP in relationship to OSCARS</vt:lpstr>
      <vt:lpstr>Multiple interoperable implementations for IDCP</vt:lpstr>
      <vt:lpstr>IDCP Global Deployment WAN, Regional, Campus, Testbeds, Researchers</vt:lpstr>
      <vt:lpstr>IDCP Features in a nutshell</vt:lpstr>
      <vt:lpstr>IDCP features in a nutshell (contd.)</vt:lpstr>
      <vt:lpstr>Learnings</vt:lpstr>
      <vt:lpstr>Learnings contd.</vt:lpstr>
      <vt:lpstr>Top Considerations for NSI 2.0</vt:lpstr>
      <vt:lpstr>Questions?</vt:lpstr>
      <vt:lpstr>Moving from IDCP to NSI</vt:lpstr>
      <vt:lpstr>Summary</vt:lpstr>
      <vt:lpstr>IDCP (OSCARS view only)</vt:lpstr>
    </vt:vector>
  </TitlesOfParts>
  <Company>Lawrence Berkeley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 Arial 32 pt</dc:title>
  <dc:creator>Wendy Tsabba</dc:creator>
  <cp:lastModifiedBy>Inder Monga</cp:lastModifiedBy>
  <cp:revision>115</cp:revision>
  <cp:lastPrinted>2012-01-21T00:25:18Z</cp:lastPrinted>
  <dcterms:created xsi:type="dcterms:W3CDTF">2012-01-21T00:23:08Z</dcterms:created>
  <dcterms:modified xsi:type="dcterms:W3CDTF">2012-03-13T09:12:02Z</dcterms:modified>
</cp:coreProperties>
</file>